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Inter" panose="020B0604020202020204" charset="0"/>
      <p:regular r:id="rId14"/>
      <p:bold r:id="rId15"/>
    </p:embeddedFont>
    <p:embeddedFont>
      <p:font typeface="League Spartan" panose="020B0604020202020204" charset="0"/>
      <p:regular r:id="rId16"/>
      <p:bold r:id="rId17"/>
    </p:embeddedFont>
    <p:embeddedFont>
      <p:font typeface="Open Sans" panose="020B0606030504020204" pitchFamily="34" charset="0"/>
      <p:regular r:id="rId18"/>
      <p:bold r:id="rId19"/>
      <p:italic r:id="rId20"/>
      <p:boldItalic r:id="rId21"/>
    </p:embeddedFont>
    <p:embeddedFont>
      <p:font typeface="Roboto" panose="02000000000000000000"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634" y="-5"/>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s>
</file>

<file path=ppt/media/image1.jpg>
</file>

<file path=ppt/media/image2.jpg>
</file>

<file path=ppt/media/image3.jpg>
</file>

<file path=ppt/media/image4.jp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SLIDES_API413101047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SLIDES_API413101047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38b2a5b908_1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38b2a5b908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38b2a5b908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38b2a5b908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SLIDES_API413101047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SLIDES_API413101047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SLIDES_API413101047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SLIDES_API413101047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SLIDES_API413101047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SLIDES_API413101047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SLIDES_API413101047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SLIDES_API413101047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SLIDES_API413101047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SLIDES_API413101047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SLIDES_API413101047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SLIDES_API413101047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SLIDES_API413101047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SLIDES_API413101047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SLIDES_API413101047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SLIDES_API413101047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hyperlink" Target="https://pexels.com/"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www.w3schools.com" TargetMode="External"/><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hyperlink" Target="https://pexels.com/" TargetMode="External"/><Relationship Id="rId5" Type="http://schemas.openxmlformats.org/officeDocument/2006/relationships/hyperlink" Target="https://www.codecademy.com/learn" TargetMode="External"/><Relationship Id="rId4" Type="http://schemas.openxmlformats.org/officeDocument/2006/relationships/hyperlink" Target="https://developer.mozilla.org/en-US/"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hyperlink" Target="https://pexels.com/"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hyperlink" Target="https://pexels.com/"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7.xml"/><Relationship Id="rId1" Type="http://schemas.openxmlformats.org/officeDocument/2006/relationships/slideLayout" Target="../slideLayouts/slideLayout5.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hyperlink" Target="https://pexels.com/"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635000" y="635000"/>
            <a:ext cx="444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000000"/>
                </a:solidFill>
                <a:latin typeface="League Spartan"/>
                <a:ea typeface="League Spartan"/>
                <a:cs typeface="League Spartan"/>
                <a:sym typeface="League Spartan"/>
              </a:rPr>
              <a:t>Welcome</a:t>
            </a:r>
            <a:endParaRPr sz="2400" b="1">
              <a:solidFill>
                <a:srgbClr val="000000"/>
              </a:solidFill>
              <a:latin typeface="League Spartan"/>
              <a:ea typeface="League Spartan"/>
              <a:cs typeface="League Spartan"/>
              <a:sym typeface="League Spartan"/>
            </a:endParaRPr>
          </a:p>
        </p:txBody>
      </p:sp>
      <p:sp>
        <p:nvSpPr>
          <p:cNvPr id="55" name="Google Shape;55;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 name="Google Shape;56;p13"/>
          <p:cNvSpPr txBox="1"/>
          <p:nvPr/>
        </p:nvSpPr>
        <p:spPr>
          <a:xfrm>
            <a:off x="-315375" y="1339500"/>
            <a:ext cx="4665000" cy="1977300"/>
          </a:xfrm>
          <a:prstGeom prst="rect">
            <a:avLst/>
          </a:prstGeom>
          <a:noFill/>
          <a:ln>
            <a:noFill/>
          </a:ln>
        </p:spPr>
        <p:txBody>
          <a:bodyPr spcFirstLastPara="1" wrap="square" lIns="91425" tIns="91425" rIns="91425" bIns="91425" anchor="t" anchorCtr="0">
            <a:noAutofit/>
          </a:bodyPr>
          <a:lstStyle/>
          <a:p>
            <a:pPr marL="457200" lvl="0" indent="0" algn="l" rtl="0">
              <a:lnSpc>
                <a:spcPct val="105000"/>
              </a:lnSpc>
              <a:spcBef>
                <a:spcPts val="1200"/>
              </a:spcBef>
              <a:spcAft>
                <a:spcPts val="0"/>
              </a:spcAft>
              <a:buClr>
                <a:schemeClr val="dk1"/>
              </a:buClr>
              <a:buSzPts val="523"/>
              <a:buFont typeface="Arial"/>
              <a:buNone/>
            </a:pPr>
            <a:r>
              <a:rPr lang="en" sz="1457" b="1">
                <a:solidFill>
                  <a:schemeClr val="dk1"/>
                </a:solidFill>
                <a:latin typeface="Inter"/>
                <a:ea typeface="Inter"/>
                <a:cs typeface="Inter"/>
                <a:sym typeface="Inter"/>
              </a:rPr>
              <a:t>Good morning everyone, and welcome to my presentation . My name is Suman Adhikary, and I am excited to be here today to share some insights and ideas with you. Before we get started, I would like to express my gratitude for your time and attention, and I hope that you will find this presentation informative and engaging. So, let's dive in!</a:t>
            </a:r>
            <a:r>
              <a:rPr lang="en" sz="1357" b="1">
                <a:solidFill>
                  <a:schemeClr val="dk1"/>
                </a:solidFill>
                <a:latin typeface="Inter"/>
                <a:ea typeface="Inter"/>
                <a:cs typeface="Inter"/>
                <a:sym typeface="Inter"/>
              </a:rPr>
              <a:t>"</a:t>
            </a:r>
            <a:endParaRPr sz="1357" b="1">
              <a:solidFill>
                <a:schemeClr val="dk1"/>
              </a:solidFill>
            </a:endParaRPr>
          </a:p>
          <a:p>
            <a:pPr marL="457200" lvl="0" indent="0" algn="l" rtl="0">
              <a:lnSpc>
                <a:spcPct val="105000"/>
              </a:lnSpc>
              <a:spcBef>
                <a:spcPts val="1200"/>
              </a:spcBef>
              <a:spcAft>
                <a:spcPts val="0"/>
              </a:spcAft>
              <a:buClr>
                <a:schemeClr val="dk1"/>
              </a:buClr>
              <a:buSzPts val="523"/>
              <a:buFont typeface="Arial"/>
              <a:buNone/>
            </a:pPr>
            <a:endParaRPr sz="598">
              <a:solidFill>
                <a:srgbClr val="4D5156"/>
              </a:solidFill>
              <a:highlight>
                <a:srgbClr val="FFFFFF"/>
              </a:highlight>
            </a:endParaRPr>
          </a:p>
          <a:p>
            <a:pPr marL="0" lvl="0" indent="0" algn="l" rtl="0">
              <a:lnSpc>
                <a:spcPct val="90000"/>
              </a:lnSpc>
              <a:spcBef>
                <a:spcPts val="1200"/>
              </a:spcBef>
              <a:spcAft>
                <a:spcPts val="0"/>
              </a:spcAft>
              <a:buSzPts val="523"/>
              <a:buNone/>
            </a:pPr>
            <a:endParaRPr sz="760" b="1">
              <a:solidFill>
                <a:schemeClr val="dk1"/>
              </a:solidFill>
              <a:latin typeface="Inter"/>
              <a:ea typeface="Inter"/>
              <a:cs typeface="Inter"/>
              <a:sym typeface="Inter"/>
            </a:endParaRPr>
          </a:p>
        </p:txBody>
      </p:sp>
      <p:pic>
        <p:nvPicPr>
          <p:cNvPr id="57" name="Google Shape;57;p13"/>
          <p:cNvPicPr preferRelativeResize="0"/>
          <p:nvPr/>
        </p:nvPicPr>
        <p:blipFill>
          <a:blip r:embed="rId3">
            <a:alphaModFix/>
          </a:blip>
          <a:stretch>
            <a:fillRect/>
          </a:stretch>
        </p:blipFill>
        <p:spPr>
          <a:xfrm>
            <a:off x="5334000" y="0"/>
            <a:ext cx="3810000" cy="5143500"/>
          </a:xfrm>
          <a:prstGeom prst="rect">
            <a:avLst/>
          </a:prstGeom>
          <a:noFill/>
          <a:ln>
            <a:noFill/>
          </a:ln>
        </p:spPr>
      </p:pic>
      <p:sp>
        <p:nvSpPr>
          <p:cNvPr id="58" name="Google Shape;58;p13"/>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4">
                  <a:extLst>
                    <a:ext uri="{A12FA001-AC4F-418D-AE19-62706E023703}">
                      <ahyp:hlinkClr xmlns:ahyp="http://schemas.microsoft.com/office/drawing/2018/hyperlinkcolor" val="tx"/>
                    </a:ext>
                  </a:extLst>
                </a:hlinkClick>
              </a:rPr>
              <a:t>Pexels</a:t>
            </a:r>
            <a:endParaRPr sz="800" u="sng">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4"/>
        <p:cNvGrpSpPr/>
        <p:nvPr/>
      </p:nvGrpSpPr>
      <p:grpSpPr>
        <a:xfrm>
          <a:off x="0" y="0"/>
          <a:ext cx="0" cy="0"/>
          <a:chOff x="0" y="0"/>
          <a:chExt cx="0" cy="0"/>
        </a:xfrm>
      </p:grpSpPr>
      <p:sp>
        <p:nvSpPr>
          <p:cNvPr id="135" name="Google Shape;135;p22"/>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6" name="Google Shape;136;p22" descr="W3Schools (https://www.w3schools.com/)&#10;MDN Web Docs (https://developer.mozilla.org/en-US/)&#10;Codecademy (https://www.codecademy.com/learn)&#10;Chatgpt&#10;Youtibe" title="References"/>
          <p:cNvSpPr txBox="1"/>
          <p:nvPr/>
        </p:nvSpPr>
        <p:spPr>
          <a:xfrm>
            <a:off x="319625" y="162975"/>
            <a:ext cx="5715000" cy="267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100" b="1">
                <a:latin typeface="Inter"/>
                <a:ea typeface="Inter"/>
                <a:cs typeface="Inter"/>
                <a:sym typeface="Inter"/>
              </a:rPr>
              <a:t>Reference</a:t>
            </a:r>
            <a:endParaRPr sz="2100" b="1">
              <a:latin typeface="Inter"/>
              <a:ea typeface="Inter"/>
              <a:cs typeface="Inter"/>
              <a:sym typeface="Inter"/>
            </a:endParaRPr>
          </a:p>
          <a:p>
            <a:pPr marL="0" lvl="0" indent="0" algn="l" rtl="0">
              <a:spcBef>
                <a:spcPts val="0"/>
              </a:spcBef>
              <a:spcAft>
                <a:spcPts val="0"/>
              </a:spcAft>
              <a:buNone/>
            </a:pPr>
            <a:endParaRPr b="1">
              <a:solidFill>
                <a:srgbClr val="374151"/>
              </a:solidFill>
              <a:highlight>
                <a:srgbClr val="F7F7F8"/>
              </a:highlight>
              <a:latin typeface="Roboto"/>
              <a:ea typeface="Roboto"/>
              <a:cs typeface="Roboto"/>
              <a:sym typeface="Roboto"/>
            </a:endParaRPr>
          </a:p>
          <a:p>
            <a:pPr marL="0" lvl="0" indent="0" algn="l" rtl="0">
              <a:lnSpc>
                <a:spcPct val="90000"/>
              </a:lnSpc>
              <a:spcBef>
                <a:spcPts val="0"/>
              </a:spcBef>
              <a:spcAft>
                <a:spcPts val="0"/>
              </a:spcAft>
              <a:buNone/>
            </a:pPr>
            <a:r>
              <a:rPr lang="en" sz="1800" b="1">
                <a:solidFill>
                  <a:srgbClr val="374151"/>
                </a:solidFill>
                <a:latin typeface="Roboto"/>
                <a:ea typeface="Roboto"/>
                <a:cs typeface="Roboto"/>
                <a:sym typeface="Roboto"/>
              </a:rPr>
              <a:t>W3Schools </a:t>
            </a:r>
            <a:r>
              <a:rPr lang="en" sz="1800" b="1" u="sng">
                <a:solidFill>
                  <a:schemeClr val="hlink"/>
                </a:solidFill>
                <a:latin typeface="Roboto"/>
                <a:ea typeface="Roboto"/>
                <a:cs typeface="Roboto"/>
                <a:sym typeface="Roboto"/>
                <a:hlinkClick r:id="rId3"/>
              </a:rPr>
              <a:t>https://www.w3schools.com</a:t>
            </a:r>
            <a:endParaRPr sz="1800" b="1">
              <a:solidFill>
                <a:srgbClr val="374151"/>
              </a:solidFill>
              <a:latin typeface="Roboto"/>
              <a:ea typeface="Roboto"/>
              <a:cs typeface="Roboto"/>
              <a:sym typeface="Roboto"/>
            </a:endParaRPr>
          </a:p>
          <a:p>
            <a:pPr marL="0" lvl="0" indent="0" algn="l" rtl="0">
              <a:lnSpc>
                <a:spcPct val="90000"/>
              </a:lnSpc>
              <a:spcBef>
                <a:spcPts val="0"/>
              </a:spcBef>
              <a:spcAft>
                <a:spcPts val="0"/>
              </a:spcAft>
              <a:buClr>
                <a:schemeClr val="dk1"/>
              </a:buClr>
              <a:buSzPts val="1100"/>
              <a:buFont typeface="Arial"/>
              <a:buNone/>
            </a:pPr>
            <a:endParaRPr sz="1800" b="1">
              <a:solidFill>
                <a:srgbClr val="374151"/>
              </a:solidFill>
              <a:latin typeface="Roboto"/>
              <a:ea typeface="Roboto"/>
              <a:cs typeface="Roboto"/>
              <a:sym typeface="Roboto"/>
            </a:endParaRPr>
          </a:p>
          <a:p>
            <a:pPr marL="0" lvl="0" indent="0" algn="l" rtl="0">
              <a:lnSpc>
                <a:spcPct val="90000"/>
              </a:lnSpc>
              <a:spcBef>
                <a:spcPts val="0"/>
              </a:spcBef>
              <a:spcAft>
                <a:spcPts val="0"/>
              </a:spcAft>
              <a:buNone/>
            </a:pPr>
            <a:r>
              <a:rPr lang="en" sz="1800" b="1">
                <a:solidFill>
                  <a:srgbClr val="374151"/>
                </a:solidFill>
                <a:latin typeface="Roboto"/>
                <a:ea typeface="Roboto"/>
                <a:cs typeface="Roboto"/>
                <a:sym typeface="Roboto"/>
              </a:rPr>
              <a:t>MDN Web Docs(</a:t>
            </a:r>
            <a:r>
              <a:rPr lang="en" sz="1800" b="1" u="sng">
                <a:solidFill>
                  <a:schemeClr val="hlink"/>
                </a:solidFill>
                <a:latin typeface="Roboto"/>
                <a:ea typeface="Roboto"/>
                <a:cs typeface="Roboto"/>
                <a:sym typeface="Roboto"/>
                <a:hlinkClick r:id="rId4"/>
              </a:rPr>
              <a:t>https://developer.mozilla.org/en-US/</a:t>
            </a:r>
            <a:r>
              <a:rPr lang="en" sz="1800" b="1">
                <a:solidFill>
                  <a:srgbClr val="374151"/>
                </a:solidFill>
                <a:latin typeface="Roboto"/>
                <a:ea typeface="Roboto"/>
                <a:cs typeface="Roboto"/>
                <a:sym typeface="Roboto"/>
              </a:rPr>
              <a:t>)</a:t>
            </a:r>
            <a:endParaRPr sz="1800" b="1">
              <a:solidFill>
                <a:srgbClr val="374151"/>
              </a:solidFill>
              <a:latin typeface="Roboto"/>
              <a:ea typeface="Roboto"/>
              <a:cs typeface="Roboto"/>
              <a:sym typeface="Roboto"/>
            </a:endParaRPr>
          </a:p>
          <a:p>
            <a:pPr marL="0" lvl="0" indent="0" algn="l" rtl="0">
              <a:lnSpc>
                <a:spcPct val="90000"/>
              </a:lnSpc>
              <a:spcBef>
                <a:spcPts val="0"/>
              </a:spcBef>
              <a:spcAft>
                <a:spcPts val="0"/>
              </a:spcAft>
              <a:buClr>
                <a:schemeClr val="dk1"/>
              </a:buClr>
              <a:buSzPts val="1100"/>
              <a:buFont typeface="Arial"/>
              <a:buNone/>
            </a:pPr>
            <a:endParaRPr sz="1800" b="1">
              <a:solidFill>
                <a:srgbClr val="374151"/>
              </a:solidFill>
              <a:latin typeface="Roboto"/>
              <a:ea typeface="Roboto"/>
              <a:cs typeface="Roboto"/>
              <a:sym typeface="Roboto"/>
            </a:endParaRPr>
          </a:p>
          <a:p>
            <a:pPr marL="0" lvl="0" indent="0" algn="l" rtl="0">
              <a:lnSpc>
                <a:spcPct val="90000"/>
              </a:lnSpc>
              <a:spcBef>
                <a:spcPts val="0"/>
              </a:spcBef>
              <a:spcAft>
                <a:spcPts val="0"/>
              </a:spcAft>
              <a:buNone/>
            </a:pPr>
            <a:r>
              <a:rPr lang="en" sz="1800" b="1">
                <a:solidFill>
                  <a:srgbClr val="374151"/>
                </a:solidFill>
                <a:latin typeface="Roboto"/>
                <a:ea typeface="Roboto"/>
                <a:cs typeface="Roboto"/>
                <a:sym typeface="Roboto"/>
              </a:rPr>
              <a:t>Codecademy (</a:t>
            </a:r>
            <a:r>
              <a:rPr lang="en" sz="1800" b="1" u="sng">
                <a:solidFill>
                  <a:schemeClr val="hlink"/>
                </a:solidFill>
                <a:latin typeface="Roboto"/>
                <a:ea typeface="Roboto"/>
                <a:cs typeface="Roboto"/>
                <a:sym typeface="Roboto"/>
                <a:hlinkClick r:id="rId5"/>
              </a:rPr>
              <a:t>https://www.codecademy.com/learn</a:t>
            </a:r>
            <a:r>
              <a:rPr lang="en" sz="1800" b="1">
                <a:solidFill>
                  <a:srgbClr val="374151"/>
                </a:solidFill>
                <a:latin typeface="Roboto"/>
                <a:ea typeface="Roboto"/>
                <a:cs typeface="Roboto"/>
                <a:sym typeface="Roboto"/>
              </a:rPr>
              <a:t>)</a:t>
            </a:r>
            <a:endParaRPr sz="1800" b="1">
              <a:solidFill>
                <a:srgbClr val="374151"/>
              </a:solidFill>
              <a:latin typeface="Roboto"/>
              <a:ea typeface="Roboto"/>
              <a:cs typeface="Roboto"/>
              <a:sym typeface="Roboto"/>
            </a:endParaRPr>
          </a:p>
          <a:p>
            <a:pPr marL="0" lvl="0" indent="0" algn="l" rtl="0">
              <a:lnSpc>
                <a:spcPct val="90000"/>
              </a:lnSpc>
              <a:spcBef>
                <a:spcPts val="0"/>
              </a:spcBef>
              <a:spcAft>
                <a:spcPts val="0"/>
              </a:spcAft>
              <a:buClr>
                <a:schemeClr val="dk1"/>
              </a:buClr>
              <a:buSzPts val="1100"/>
              <a:buFont typeface="Arial"/>
              <a:buNone/>
            </a:pPr>
            <a:endParaRPr sz="1800" b="1">
              <a:solidFill>
                <a:srgbClr val="374151"/>
              </a:solidFill>
              <a:latin typeface="Roboto"/>
              <a:ea typeface="Roboto"/>
              <a:cs typeface="Roboto"/>
              <a:sym typeface="Roboto"/>
            </a:endParaRPr>
          </a:p>
          <a:p>
            <a:pPr marL="0" lvl="0" indent="0" algn="l" rtl="0">
              <a:lnSpc>
                <a:spcPct val="90000"/>
              </a:lnSpc>
              <a:spcBef>
                <a:spcPts val="0"/>
              </a:spcBef>
              <a:spcAft>
                <a:spcPts val="0"/>
              </a:spcAft>
              <a:buClr>
                <a:schemeClr val="dk1"/>
              </a:buClr>
              <a:buSzPts val="1100"/>
              <a:buFont typeface="Arial"/>
              <a:buNone/>
            </a:pPr>
            <a:r>
              <a:rPr lang="en" sz="1800" b="1">
                <a:solidFill>
                  <a:srgbClr val="374151"/>
                </a:solidFill>
                <a:latin typeface="Roboto"/>
                <a:ea typeface="Roboto"/>
                <a:cs typeface="Roboto"/>
                <a:sym typeface="Roboto"/>
              </a:rPr>
              <a:t>Chatgpt and Youtube</a:t>
            </a:r>
            <a:endParaRPr sz="1800" b="1">
              <a:solidFill>
                <a:srgbClr val="374151"/>
              </a:solidFill>
              <a:latin typeface="Roboto"/>
              <a:ea typeface="Roboto"/>
              <a:cs typeface="Roboto"/>
              <a:sym typeface="Roboto"/>
            </a:endParaRPr>
          </a:p>
          <a:p>
            <a:pPr marL="0" lvl="0" indent="0" algn="l" rtl="0">
              <a:lnSpc>
                <a:spcPct val="90000"/>
              </a:lnSpc>
              <a:spcBef>
                <a:spcPts val="1000"/>
              </a:spcBef>
              <a:spcAft>
                <a:spcPts val="0"/>
              </a:spcAft>
              <a:buClr>
                <a:schemeClr val="dk1"/>
              </a:buClr>
              <a:buSzPts val="1100"/>
              <a:buFont typeface="Arial"/>
              <a:buNone/>
            </a:pPr>
            <a:br>
              <a:rPr lang="en" sz="1800" b="1">
                <a:solidFill>
                  <a:srgbClr val="374151"/>
                </a:solidFill>
                <a:latin typeface="Roboto"/>
                <a:ea typeface="Roboto"/>
                <a:cs typeface="Roboto"/>
                <a:sym typeface="Roboto"/>
              </a:rPr>
            </a:br>
            <a:br>
              <a:rPr lang="en" sz="1800" b="1">
                <a:solidFill>
                  <a:srgbClr val="374151"/>
                </a:solidFill>
                <a:latin typeface="Roboto"/>
                <a:ea typeface="Roboto"/>
                <a:cs typeface="Roboto"/>
                <a:sym typeface="Roboto"/>
              </a:rPr>
            </a:br>
            <a:br>
              <a:rPr lang="en" sz="1800" b="1">
                <a:solidFill>
                  <a:srgbClr val="374151"/>
                </a:solidFill>
                <a:latin typeface="Roboto"/>
                <a:ea typeface="Roboto"/>
                <a:cs typeface="Roboto"/>
                <a:sym typeface="Roboto"/>
              </a:rPr>
            </a:br>
            <a:endParaRPr sz="1800" b="1">
              <a:solidFill>
                <a:srgbClr val="374151"/>
              </a:solidFill>
              <a:latin typeface="Roboto"/>
              <a:ea typeface="Roboto"/>
              <a:cs typeface="Roboto"/>
              <a:sym typeface="Roboto"/>
            </a:endParaRPr>
          </a:p>
          <a:p>
            <a:pPr marL="0" lvl="0" indent="0" algn="ctr" rtl="0">
              <a:lnSpc>
                <a:spcPct val="90000"/>
              </a:lnSpc>
              <a:spcBef>
                <a:spcPts val="1000"/>
              </a:spcBef>
              <a:spcAft>
                <a:spcPts val="0"/>
              </a:spcAft>
              <a:buClr>
                <a:schemeClr val="dk1"/>
              </a:buClr>
              <a:buSzPts val="1100"/>
              <a:buFont typeface="Arial"/>
              <a:buNone/>
            </a:pPr>
            <a:br>
              <a:rPr lang="en" sz="1800" b="1">
                <a:solidFill>
                  <a:srgbClr val="374151"/>
                </a:solidFill>
                <a:latin typeface="Roboto"/>
                <a:ea typeface="Roboto"/>
                <a:cs typeface="Roboto"/>
                <a:sym typeface="Roboto"/>
              </a:rPr>
            </a:br>
            <a:endParaRPr sz="1800" b="1">
              <a:solidFill>
                <a:srgbClr val="374151"/>
              </a:solidFill>
              <a:latin typeface="Roboto"/>
              <a:ea typeface="Roboto"/>
              <a:cs typeface="Roboto"/>
              <a:sym typeface="Roboto"/>
            </a:endParaRPr>
          </a:p>
          <a:p>
            <a:pPr marL="0" lvl="0" indent="0" algn="l" rtl="0">
              <a:spcBef>
                <a:spcPts val="0"/>
              </a:spcBef>
              <a:spcAft>
                <a:spcPts val="0"/>
              </a:spcAft>
              <a:buNone/>
            </a:pPr>
            <a:endParaRPr b="1">
              <a:solidFill>
                <a:srgbClr val="374151"/>
              </a:solidFill>
              <a:highlight>
                <a:srgbClr val="F7F7F8"/>
              </a:highlight>
              <a:latin typeface="Roboto"/>
              <a:ea typeface="Roboto"/>
              <a:cs typeface="Roboto"/>
              <a:sym typeface="Roboto"/>
            </a:endParaRPr>
          </a:p>
        </p:txBody>
      </p:sp>
      <p:sp>
        <p:nvSpPr>
          <p:cNvPr id="137" name="Google Shape;137;p22"/>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6">
                  <a:extLst>
                    <a:ext uri="{A12FA001-AC4F-418D-AE19-62706E023703}">
                      <ahyp:hlinkClr xmlns:ahyp="http://schemas.microsoft.com/office/drawing/2018/hyperlinkcolor" val="tx"/>
                    </a:ext>
                  </a:extLst>
                </a:hlinkClick>
              </a:rPr>
              <a:t>Pexels</a:t>
            </a:r>
            <a:endParaRPr sz="800" u="sng">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1"/>
        <p:cNvGrpSpPr/>
        <p:nvPr/>
      </p:nvGrpSpPr>
      <p:grpSpPr>
        <a:xfrm>
          <a:off x="0" y="0"/>
          <a:ext cx="0" cy="0"/>
          <a:chOff x="0" y="0"/>
          <a:chExt cx="0" cy="0"/>
        </a:xfrm>
      </p:grpSpPr>
      <p:sp>
        <p:nvSpPr>
          <p:cNvPr id="142" name="Google Shape;142;p2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p23" descr="W3Schools (https://www.w3schools.com/)&#10;MDN Web Docs (https://developer.mozilla.org/en-US/)&#10;Codecademy (https://www.codecademy.com/learn)&#10;Chatgpt&#10;Youtibe" title="References"/>
          <p:cNvSpPr txBox="1"/>
          <p:nvPr/>
        </p:nvSpPr>
        <p:spPr>
          <a:xfrm>
            <a:off x="319625" y="162975"/>
            <a:ext cx="8720700" cy="267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00" b="1" dirty="0">
                <a:solidFill>
                  <a:srgbClr val="374151"/>
                </a:solidFill>
                <a:highlight>
                  <a:srgbClr val="F7F7F8"/>
                </a:highlight>
                <a:latin typeface="Roboto"/>
                <a:ea typeface="Roboto"/>
                <a:cs typeface="Roboto"/>
                <a:sym typeface="Roboto"/>
              </a:rPr>
              <a:t>Thank You!</a:t>
            </a:r>
          </a:p>
          <a:p>
            <a:pPr marL="0" lvl="0" indent="0" algn="l" rtl="0">
              <a:spcBef>
                <a:spcPts val="0"/>
              </a:spcBef>
              <a:spcAft>
                <a:spcPts val="0"/>
              </a:spcAft>
              <a:buNone/>
            </a:pPr>
            <a:endParaRPr lang="en-US" sz="1800" b="1" dirty="0">
              <a:solidFill>
                <a:srgbClr val="374151"/>
              </a:solidFill>
              <a:highlight>
                <a:srgbClr val="F7F7F8"/>
              </a:highlight>
              <a:latin typeface="Roboto"/>
              <a:ea typeface="Roboto"/>
              <a:cs typeface="Roboto"/>
              <a:sym typeface="Roboto"/>
            </a:endParaRPr>
          </a:p>
          <a:p>
            <a:pPr marL="0" lvl="0" indent="0" algn="l" rtl="0">
              <a:spcBef>
                <a:spcPts val="0"/>
              </a:spcBef>
              <a:spcAft>
                <a:spcPts val="0"/>
              </a:spcAft>
              <a:buNone/>
            </a:pPr>
            <a:r>
              <a:rPr lang="en-US" sz="1800" b="1" dirty="0">
                <a:solidFill>
                  <a:srgbClr val="374151"/>
                </a:solidFill>
                <a:highlight>
                  <a:srgbClr val="F7F7F8"/>
                </a:highlight>
                <a:latin typeface="Roboto"/>
                <a:ea typeface="Roboto"/>
                <a:cs typeface="Roboto"/>
                <a:sym typeface="Roboto"/>
              </a:rPr>
              <a:t>Thank you for taking the time to learn about creating a website. We hope this presentation has been informative and helpful. If you have any questions or would like to learn more, please feel free to contact us.</a:t>
            </a:r>
            <a:endParaRPr lang="en-US" sz="2000" b="1" dirty="0"/>
          </a:p>
        </p:txBody>
      </p:sp>
      <p:sp>
        <p:nvSpPr>
          <p:cNvPr id="144" name="Google Shape;144;p23"/>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2"/>
        <p:cNvGrpSpPr/>
        <p:nvPr/>
      </p:nvGrpSpPr>
      <p:grpSpPr>
        <a:xfrm>
          <a:off x="0" y="0"/>
          <a:ext cx="0" cy="0"/>
          <a:chOff x="0" y="0"/>
          <a:chExt cx="0" cy="0"/>
        </a:xfrm>
      </p:grpSpPr>
      <p:sp>
        <p:nvSpPr>
          <p:cNvPr id="63" name="Google Shape;63;p14"/>
          <p:cNvSpPr txBox="1">
            <a:spLocks noGrp="1"/>
          </p:cNvSpPr>
          <p:nvPr>
            <p:ph type="title"/>
          </p:nvPr>
        </p:nvSpPr>
        <p:spPr>
          <a:xfrm>
            <a:off x="635000" y="635000"/>
            <a:ext cx="444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000000"/>
                </a:solidFill>
                <a:latin typeface="League Spartan"/>
                <a:ea typeface="League Spartan"/>
                <a:cs typeface="League Spartan"/>
                <a:sym typeface="League Spartan"/>
              </a:rPr>
              <a:t>Objective</a:t>
            </a:r>
            <a:endParaRPr sz="2400" b="1">
              <a:solidFill>
                <a:srgbClr val="000000"/>
              </a:solidFill>
              <a:latin typeface="League Spartan"/>
              <a:ea typeface="League Spartan"/>
              <a:cs typeface="League Spartan"/>
              <a:sym typeface="League Spartan"/>
            </a:endParaRPr>
          </a:p>
        </p:txBody>
      </p:sp>
      <p:sp>
        <p:nvSpPr>
          <p:cNvPr id="64" name="Google Shape;64;p14"/>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5" name="Google Shape;65;p14"/>
          <p:cNvSpPr txBox="1"/>
          <p:nvPr/>
        </p:nvSpPr>
        <p:spPr>
          <a:xfrm>
            <a:off x="126900" y="1166100"/>
            <a:ext cx="4445100" cy="2923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457200" lvl="0" indent="0" algn="l" rtl="0">
              <a:lnSpc>
                <a:spcPct val="115000"/>
              </a:lnSpc>
              <a:spcBef>
                <a:spcPts val="1200"/>
              </a:spcBef>
              <a:spcAft>
                <a:spcPts val="0"/>
              </a:spcAft>
              <a:buClr>
                <a:schemeClr val="dk1"/>
              </a:buClr>
              <a:buSzPts val="1100"/>
              <a:buFont typeface="Arial"/>
              <a:buNone/>
            </a:pPr>
            <a:r>
              <a:rPr lang="en" sz="1500" b="1">
                <a:solidFill>
                  <a:schemeClr val="dk1"/>
                </a:solidFill>
              </a:rPr>
              <a:t>To provide information about a particular topic, such as news, research, or educational content.</a:t>
            </a:r>
            <a:endParaRPr sz="1500" b="1">
              <a:solidFill>
                <a:schemeClr val="dk1"/>
              </a:solidFill>
            </a:endParaRPr>
          </a:p>
          <a:p>
            <a:pPr marL="457200" lvl="0" indent="0" algn="l" rtl="0">
              <a:lnSpc>
                <a:spcPct val="115000"/>
              </a:lnSpc>
              <a:spcBef>
                <a:spcPts val="1200"/>
              </a:spcBef>
              <a:spcAft>
                <a:spcPts val="0"/>
              </a:spcAft>
              <a:buClr>
                <a:schemeClr val="dk1"/>
              </a:buClr>
              <a:buSzPts val="1100"/>
              <a:buFont typeface="Arial"/>
              <a:buNone/>
            </a:pPr>
            <a:r>
              <a:rPr lang="en" sz="1500" b="1">
                <a:solidFill>
                  <a:srgbClr val="2F5496"/>
                </a:solidFill>
              </a:rPr>
              <a:t>T</a:t>
            </a:r>
            <a:r>
              <a:rPr lang="en" sz="1500" b="1">
                <a:solidFill>
                  <a:schemeClr val="dk1"/>
                </a:solidFill>
              </a:rPr>
              <a:t>o share knowledge and expertise on a particular topic or area of interest, through blog posts, tutorials, or other types of content.</a:t>
            </a:r>
            <a:endParaRPr sz="1500" b="1">
              <a:solidFill>
                <a:schemeClr val="dk1"/>
              </a:solidFill>
            </a:endParaRPr>
          </a:p>
          <a:p>
            <a:pPr marL="457200" lvl="0" indent="0" algn="l" rtl="0">
              <a:lnSpc>
                <a:spcPct val="115000"/>
              </a:lnSpc>
              <a:spcBef>
                <a:spcPts val="1200"/>
              </a:spcBef>
              <a:spcAft>
                <a:spcPts val="0"/>
              </a:spcAft>
              <a:buClr>
                <a:schemeClr val="dk1"/>
              </a:buClr>
              <a:buSzPts val="1100"/>
              <a:buFont typeface="Arial"/>
              <a:buNone/>
            </a:pPr>
            <a:r>
              <a:rPr lang="en" sz="1500" b="1">
                <a:solidFill>
                  <a:schemeClr val="dk1"/>
                </a:solidFill>
              </a:rPr>
              <a:t>To develop knowledge and skills</a:t>
            </a:r>
            <a:r>
              <a:rPr lang="en" b="1">
                <a:solidFill>
                  <a:schemeClr val="dk1"/>
                </a:solidFill>
              </a:rPr>
              <a:t>.</a:t>
            </a:r>
            <a:endParaRPr b="1">
              <a:solidFill>
                <a:schemeClr val="dk1"/>
              </a:solidFill>
            </a:endParaRPr>
          </a:p>
          <a:p>
            <a:pPr marL="457200" lvl="0" indent="0" algn="l" rtl="0">
              <a:lnSpc>
                <a:spcPct val="115000"/>
              </a:lnSpc>
              <a:spcBef>
                <a:spcPts val="1200"/>
              </a:spcBef>
              <a:spcAft>
                <a:spcPts val="0"/>
              </a:spcAft>
              <a:buNone/>
            </a:pPr>
            <a:endParaRPr sz="1500" b="1">
              <a:solidFill>
                <a:schemeClr val="dk1"/>
              </a:solidFill>
            </a:endParaRPr>
          </a:p>
          <a:p>
            <a:pPr marL="457200" lvl="0" indent="0" algn="l" rtl="0">
              <a:lnSpc>
                <a:spcPct val="115000"/>
              </a:lnSpc>
              <a:spcBef>
                <a:spcPts val="1200"/>
              </a:spcBef>
              <a:spcAft>
                <a:spcPts val="1200"/>
              </a:spcAft>
              <a:buNone/>
            </a:pPr>
            <a:endParaRPr sz="2200">
              <a:solidFill>
                <a:srgbClr val="FFFFFF"/>
              </a:solidFill>
              <a:highlight>
                <a:schemeClr val="dk1"/>
              </a:highlight>
            </a:endParaRPr>
          </a:p>
        </p:txBody>
      </p:sp>
      <p:pic>
        <p:nvPicPr>
          <p:cNvPr id="66" name="Google Shape;66;p14"/>
          <p:cNvPicPr preferRelativeResize="0"/>
          <p:nvPr/>
        </p:nvPicPr>
        <p:blipFill>
          <a:blip r:embed="rId3">
            <a:alphaModFix/>
          </a:blip>
          <a:stretch>
            <a:fillRect/>
          </a:stretch>
        </p:blipFill>
        <p:spPr>
          <a:xfrm>
            <a:off x="5334000" y="0"/>
            <a:ext cx="3810000" cy="5143500"/>
          </a:xfrm>
          <a:prstGeom prst="rect">
            <a:avLst/>
          </a:prstGeom>
          <a:noFill/>
          <a:ln>
            <a:noFill/>
          </a:ln>
        </p:spPr>
      </p:pic>
      <p:sp>
        <p:nvSpPr>
          <p:cNvPr id="67" name="Google Shape;67;p14"/>
          <p:cNvSpPr txBox="1"/>
          <p:nvPr/>
        </p:nvSpPr>
        <p:spPr>
          <a:xfrm>
            <a:off x="8111850" y="48165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4">
                  <a:extLst>
                    <a:ext uri="{A12FA001-AC4F-418D-AE19-62706E023703}">
                      <ahyp:hlinkClr xmlns:ahyp="http://schemas.microsoft.com/office/drawing/2018/hyperlinkcolor" val="tx"/>
                    </a:ext>
                  </a:extLst>
                </a:hlinkClick>
              </a:rPr>
              <a:t>Pexels</a:t>
            </a:r>
            <a:endParaRPr sz="800" u="sng">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635000" y="635000"/>
            <a:ext cx="444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000000"/>
                </a:solidFill>
                <a:latin typeface="League Spartan"/>
                <a:ea typeface="League Spartan"/>
                <a:cs typeface="League Spartan"/>
                <a:sym typeface="League Spartan"/>
              </a:rPr>
              <a:t>Table of Contents</a:t>
            </a:r>
            <a:endParaRPr sz="2400" b="1">
              <a:solidFill>
                <a:srgbClr val="000000"/>
              </a:solidFill>
              <a:latin typeface="League Spartan"/>
              <a:ea typeface="League Spartan"/>
              <a:cs typeface="League Spartan"/>
              <a:sym typeface="League Spartan"/>
            </a:endParaRPr>
          </a:p>
        </p:txBody>
      </p:sp>
      <p:sp>
        <p:nvSpPr>
          <p:cNvPr id="73" name="Google Shape;73;p15"/>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4" name="Google Shape;74;p15"/>
          <p:cNvSpPr txBox="1"/>
          <p:nvPr/>
        </p:nvSpPr>
        <p:spPr>
          <a:xfrm>
            <a:off x="635000" y="1207700"/>
            <a:ext cx="4445100" cy="30870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2400">
                <a:solidFill>
                  <a:schemeClr val="dk1"/>
                </a:solidFill>
              </a:rPr>
              <a:t>Acknowledgemt</a:t>
            </a:r>
            <a:endParaRPr sz="2400">
              <a:solidFill>
                <a:schemeClr val="dk1"/>
              </a:solidFill>
            </a:endParaRPr>
          </a:p>
          <a:p>
            <a:pPr marL="0" lvl="0" indent="0" algn="l" rtl="0">
              <a:lnSpc>
                <a:spcPct val="90000"/>
              </a:lnSpc>
              <a:spcBef>
                <a:spcPts val="0"/>
              </a:spcBef>
              <a:spcAft>
                <a:spcPts val="0"/>
              </a:spcAft>
              <a:buNone/>
            </a:pPr>
            <a:r>
              <a:rPr lang="en" sz="2400">
                <a:solidFill>
                  <a:schemeClr val="dk1"/>
                </a:solidFill>
              </a:rPr>
              <a:t>Introduction</a:t>
            </a:r>
            <a:endParaRPr sz="2400">
              <a:solidFill>
                <a:schemeClr val="dk1"/>
              </a:solidFill>
            </a:endParaRPr>
          </a:p>
          <a:p>
            <a:pPr marL="0" lvl="0" indent="0" algn="l" rtl="0">
              <a:lnSpc>
                <a:spcPct val="90000"/>
              </a:lnSpc>
              <a:spcBef>
                <a:spcPts val="0"/>
              </a:spcBef>
              <a:spcAft>
                <a:spcPts val="0"/>
              </a:spcAft>
              <a:buNone/>
            </a:pPr>
            <a:r>
              <a:rPr lang="en" sz="2400">
                <a:solidFill>
                  <a:schemeClr val="dk1"/>
                </a:solidFill>
              </a:rPr>
              <a:t>Analysis</a:t>
            </a:r>
            <a:endParaRPr sz="2400">
              <a:solidFill>
                <a:schemeClr val="dk1"/>
              </a:solidFill>
            </a:endParaRPr>
          </a:p>
          <a:p>
            <a:pPr marL="0" lvl="0" indent="0" algn="l" rtl="0">
              <a:lnSpc>
                <a:spcPct val="90000"/>
              </a:lnSpc>
              <a:spcBef>
                <a:spcPts val="0"/>
              </a:spcBef>
              <a:spcAft>
                <a:spcPts val="0"/>
              </a:spcAft>
              <a:buNone/>
            </a:pPr>
            <a:r>
              <a:rPr lang="en" sz="2400">
                <a:solidFill>
                  <a:schemeClr val="dk1"/>
                </a:solidFill>
              </a:rPr>
              <a:t>Design</a:t>
            </a:r>
            <a:endParaRPr sz="2400">
              <a:solidFill>
                <a:schemeClr val="dk1"/>
              </a:solidFill>
            </a:endParaRPr>
          </a:p>
          <a:p>
            <a:pPr marL="0" lvl="0" indent="0" algn="l" rtl="0">
              <a:lnSpc>
                <a:spcPct val="90000"/>
              </a:lnSpc>
              <a:spcBef>
                <a:spcPts val="0"/>
              </a:spcBef>
              <a:spcAft>
                <a:spcPts val="0"/>
              </a:spcAft>
              <a:buNone/>
            </a:pPr>
            <a:r>
              <a:rPr lang="en" sz="2400">
                <a:solidFill>
                  <a:schemeClr val="dk1"/>
                </a:solidFill>
              </a:rPr>
              <a:t>Coding</a:t>
            </a:r>
            <a:endParaRPr sz="2400">
              <a:solidFill>
                <a:schemeClr val="dk1"/>
              </a:solidFill>
            </a:endParaRPr>
          </a:p>
          <a:p>
            <a:pPr marL="0" lvl="0" indent="0" algn="l" rtl="0">
              <a:lnSpc>
                <a:spcPct val="90000"/>
              </a:lnSpc>
              <a:spcBef>
                <a:spcPts val="0"/>
              </a:spcBef>
              <a:spcAft>
                <a:spcPts val="0"/>
              </a:spcAft>
              <a:buNone/>
            </a:pPr>
            <a:r>
              <a:rPr lang="en" sz="2400">
                <a:solidFill>
                  <a:schemeClr val="dk1"/>
                </a:solidFill>
              </a:rPr>
              <a:t>Testing</a:t>
            </a:r>
            <a:endParaRPr sz="2400">
              <a:solidFill>
                <a:schemeClr val="dk1"/>
              </a:solidFill>
            </a:endParaRPr>
          </a:p>
          <a:p>
            <a:pPr marL="0" lvl="0" indent="0" algn="l" rtl="0">
              <a:lnSpc>
                <a:spcPct val="90000"/>
              </a:lnSpc>
              <a:spcBef>
                <a:spcPts val="0"/>
              </a:spcBef>
              <a:spcAft>
                <a:spcPts val="0"/>
              </a:spcAft>
              <a:buNone/>
            </a:pPr>
            <a:r>
              <a:rPr lang="en" sz="2400">
                <a:solidFill>
                  <a:schemeClr val="dk1"/>
                </a:solidFill>
              </a:rPr>
              <a:t>Limitation and Conclusion</a:t>
            </a:r>
            <a:endParaRPr sz="2400">
              <a:solidFill>
                <a:schemeClr val="dk1"/>
              </a:solidFill>
            </a:endParaRPr>
          </a:p>
          <a:p>
            <a:pPr marL="0" lvl="0" indent="0" algn="l" rtl="0">
              <a:lnSpc>
                <a:spcPct val="90000"/>
              </a:lnSpc>
              <a:spcBef>
                <a:spcPts val="0"/>
              </a:spcBef>
              <a:spcAft>
                <a:spcPts val="0"/>
              </a:spcAft>
              <a:buNone/>
            </a:pPr>
            <a:r>
              <a:rPr lang="en" sz="2400">
                <a:solidFill>
                  <a:schemeClr val="dk1"/>
                </a:solidFill>
              </a:rPr>
              <a:t>Reference</a:t>
            </a:r>
            <a:endParaRPr sz="2400">
              <a:solidFill>
                <a:schemeClr val="dk1"/>
              </a:solidFill>
            </a:endParaRPr>
          </a:p>
        </p:txBody>
      </p:sp>
      <p:pic>
        <p:nvPicPr>
          <p:cNvPr id="75" name="Google Shape;75;p15"/>
          <p:cNvPicPr preferRelativeResize="0"/>
          <p:nvPr/>
        </p:nvPicPr>
        <p:blipFill>
          <a:blip r:embed="rId3">
            <a:alphaModFix/>
          </a:blip>
          <a:stretch>
            <a:fillRect/>
          </a:stretch>
        </p:blipFill>
        <p:spPr>
          <a:xfrm>
            <a:off x="5334000" y="0"/>
            <a:ext cx="3810000" cy="5143500"/>
          </a:xfrm>
          <a:prstGeom prst="rect">
            <a:avLst/>
          </a:prstGeom>
          <a:noFill/>
          <a:ln>
            <a:noFill/>
          </a:ln>
        </p:spPr>
      </p:pic>
      <p:sp>
        <p:nvSpPr>
          <p:cNvPr id="76" name="Google Shape;76;p15"/>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4">
                  <a:extLst>
                    <a:ext uri="{A12FA001-AC4F-418D-AE19-62706E023703}">
                      <ahyp:hlinkClr xmlns:ahyp="http://schemas.microsoft.com/office/drawing/2018/hyperlinkcolor" val="tx"/>
                    </a:ext>
                  </a:extLst>
                </a:hlinkClick>
              </a:rPr>
              <a:t>Pexels</a:t>
            </a:r>
            <a:endParaRPr sz="800" u="sng">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0"/>
        <p:cNvGrpSpPr/>
        <p:nvPr/>
      </p:nvGrpSpPr>
      <p:grpSpPr>
        <a:xfrm>
          <a:off x="0" y="0"/>
          <a:ext cx="0" cy="0"/>
          <a:chOff x="0" y="0"/>
          <a:chExt cx="0" cy="0"/>
        </a:xfrm>
      </p:grpSpPr>
      <p:sp>
        <p:nvSpPr>
          <p:cNvPr id="81" name="Google Shape;81;p16"/>
          <p:cNvSpPr txBox="1">
            <a:spLocks noGrp="1"/>
          </p:cNvSpPr>
          <p:nvPr>
            <p:ph type="title"/>
          </p:nvPr>
        </p:nvSpPr>
        <p:spPr>
          <a:xfrm>
            <a:off x="635000" y="635000"/>
            <a:ext cx="444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000000"/>
                </a:solidFill>
                <a:latin typeface="League Spartan"/>
                <a:ea typeface="League Spartan"/>
                <a:cs typeface="League Spartan"/>
                <a:sym typeface="League Spartan"/>
              </a:rPr>
              <a:t>Acknowledgement</a:t>
            </a:r>
            <a:endParaRPr sz="2400" b="1">
              <a:solidFill>
                <a:srgbClr val="000000"/>
              </a:solidFill>
              <a:latin typeface="League Spartan"/>
              <a:ea typeface="League Spartan"/>
              <a:cs typeface="League Spartan"/>
              <a:sym typeface="League Spartan"/>
            </a:endParaRPr>
          </a:p>
        </p:txBody>
      </p:sp>
      <p:sp>
        <p:nvSpPr>
          <p:cNvPr id="82" name="Google Shape;82;p16"/>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3" name="Google Shape;83;p16"/>
          <p:cNvSpPr txBox="1"/>
          <p:nvPr/>
        </p:nvSpPr>
        <p:spPr>
          <a:xfrm>
            <a:off x="275050" y="1207700"/>
            <a:ext cx="4445100" cy="299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Font typeface="Arial"/>
              <a:buNone/>
            </a:pPr>
            <a:r>
              <a:rPr lang="en" sz="1500" b="1">
                <a:solidFill>
                  <a:schemeClr val="dk1"/>
                </a:solidFill>
                <a:latin typeface="Open Sans"/>
                <a:ea typeface="Open Sans"/>
                <a:cs typeface="Open Sans"/>
                <a:sym typeface="Open Sans"/>
              </a:rPr>
              <a:t>I would like to express my special thanks of gratitude to my teacher (Khem Raj Poudel) who gave me the golden opportunity to do this wonderful project on the topic, which also helped me in doing a lot of Research and i came to know about so many new things I am really thankful to them.</a:t>
            </a:r>
            <a:br>
              <a:rPr lang="en" sz="1500" b="1">
                <a:solidFill>
                  <a:schemeClr val="dk1"/>
                </a:solidFill>
                <a:latin typeface="Open Sans"/>
                <a:ea typeface="Open Sans"/>
                <a:cs typeface="Open Sans"/>
                <a:sym typeface="Open Sans"/>
              </a:rPr>
            </a:br>
            <a:r>
              <a:rPr lang="en" sz="1500" b="1">
                <a:solidFill>
                  <a:schemeClr val="dk1"/>
                </a:solidFill>
                <a:latin typeface="Open Sans"/>
                <a:ea typeface="Open Sans"/>
                <a:cs typeface="Open Sans"/>
                <a:sym typeface="Open Sans"/>
              </a:rPr>
              <a:t>Secondly i would also like to thank my parents and friends who helped me a lot in finalizing this project within the limited time frame.</a:t>
            </a:r>
            <a:endParaRPr sz="1500" b="1">
              <a:solidFill>
                <a:schemeClr val="dk1"/>
              </a:solidFill>
              <a:latin typeface="Open Sans"/>
              <a:ea typeface="Open Sans"/>
              <a:cs typeface="Open Sans"/>
              <a:sym typeface="Open Sans"/>
            </a:endParaRPr>
          </a:p>
          <a:p>
            <a:pPr marL="0" lvl="0" indent="0" algn="l" rtl="0">
              <a:spcBef>
                <a:spcPts val="0"/>
              </a:spcBef>
              <a:spcAft>
                <a:spcPts val="0"/>
              </a:spcAft>
              <a:buClr>
                <a:schemeClr val="dk1"/>
              </a:buClr>
              <a:buFont typeface="Arial"/>
              <a:buNone/>
            </a:pPr>
            <a:br>
              <a:rPr lang="en" sz="2800">
                <a:solidFill>
                  <a:schemeClr val="dk1"/>
                </a:solidFill>
                <a:latin typeface="Twentieth Century"/>
                <a:ea typeface="Twentieth Century"/>
                <a:cs typeface="Twentieth Century"/>
                <a:sym typeface="Twentieth Century"/>
              </a:rPr>
            </a:br>
            <a:endParaRPr sz="2800">
              <a:solidFill>
                <a:schemeClr val="dk1"/>
              </a:solidFill>
              <a:latin typeface="Twentieth Century"/>
              <a:ea typeface="Twentieth Century"/>
              <a:cs typeface="Twentieth Century"/>
              <a:sym typeface="Twentieth Century"/>
            </a:endParaRPr>
          </a:p>
        </p:txBody>
      </p:sp>
      <p:sp>
        <p:nvSpPr>
          <p:cNvPr id="84" name="Google Shape;84;p16"/>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pic>
        <p:nvPicPr>
          <p:cNvPr id="85" name="Google Shape;85;p16"/>
          <p:cNvPicPr preferRelativeResize="0"/>
          <p:nvPr/>
        </p:nvPicPr>
        <p:blipFill>
          <a:blip r:embed="rId4">
            <a:alphaModFix/>
          </a:blip>
          <a:stretch>
            <a:fillRect/>
          </a:stretch>
        </p:blipFill>
        <p:spPr>
          <a:xfrm>
            <a:off x="4776975" y="88800"/>
            <a:ext cx="4367025" cy="49636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635000" y="635000"/>
            <a:ext cx="444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000000"/>
                </a:solidFill>
                <a:latin typeface="League Spartan"/>
                <a:ea typeface="League Spartan"/>
                <a:cs typeface="League Spartan"/>
                <a:sym typeface="League Spartan"/>
              </a:rPr>
              <a:t>Analysis</a:t>
            </a:r>
            <a:endParaRPr sz="2400" b="1">
              <a:solidFill>
                <a:srgbClr val="000000"/>
              </a:solidFill>
              <a:latin typeface="League Spartan"/>
              <a:ea typeface="League Spartan"/>
              <a:cs typeface="League Spartan"/>
              <a:sym typeface="League Spartan"/>
            </a:endParaRPr>
          </a:p>
        </p:txBody>
      </p:sp>
      <p:sp>
        <p:nvSpPr>
          <p:cNvPr id="91" name="Google Shape;91;p17"/>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2" name="Google Shape;92;p17"/>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sp>
        <p:nvSpPr>
          <p:cNvPr id="93" name="Google Shape;93;p17"/>
          <p:cNvSpPr txBox="1"/>
          <p:nvPr/>
        </p:nvSpPr>
        <p:spPr>
          <a:xfrm>
            <a:off x="52400" y="1207700"/>
            <a:ext cx="3810000" cy="289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t>Before you begin creating a website, it's important to analyze your goals, audience, and competition. This includes determining the purpose of your website, identifying your target audience, and researching your competitors' websites. This analysis will help guide the design and development of your website.</a:t>
            </a:r>
            <a:br>
              <a:rPr lang="en" sz="1600" b="1"/>
            </a:br>
            <a:br>
              <a:rPr lang="en" sz="1600" b="1"/>
            </a:br>
            <a:endParaRPr sz="1600" b="1"/>
          </a:p>
        </p:txBody>
      </p:sp>
      <p:pic>
        <p:nvPicPr>
          <p:cNvPr id="94" name="Google Shape;94;p17"/>
          <p:cNvPicPr preferRelativeResize="0"/>
          <p:nvPr/>
        </p:nvPicPr>
        <p:blipFill>
          <a:blip r:embed="rId4">
            <a:alphaModFix/>
          </a:blip>
          <a:stretch>
            <a:fillRect/>
          </a:stretch>
        </p:blipFill>
        <p:spPr>
          <a:xfrm>
            <a:off x="4023775" y="88800"/>
            <a:ext cx="5120225" cy="5054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8"/>
        <p:cNvGrpSpPr/>
        <p:nvPr/>
      </p:nvGrpSpPr>
      <p:grpSpPr>
        <a:xfrm>
          <a:off x="0" y="0"/>
          <a:ext cx="0" cy="0"/>
          <a:chOff x="0" y="0"/>
          <a:chExt cx="0" cy="0"/>
        </a:xfrm>
      </p:grpSpPr>
      <p:sp>
        <p:nvSpPr>
          <p:cNvPr id="99" name="Google Shape;99;p18"/>
          <p:cNvSpPr txBox="1">
            <a:spLocks noGrp="1"/>
          </p:cNvSpPr>
          <p:nvPr>
            <p:ph type="title"/>
          </p:nvPr>
        </p:nvSpPr>
        <p:spPr>
          <a:xfrm>
            <a:off x="635000" y="635000"/>
            <a:ext cx="444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000000"/>
                </a:solidFill>
                <a:latin typeface="League Spartan"/>
                <a:ea typeface="League Spartan"/>
                <a:cs typeface="League Spartan"/>
                <a:sym typeface="League Spartan"/>
              </a:rPr>
              <a:t>Design</a:t>
            </a:r>
            <a:endParaRPr sz="2400" b="1">
              <a:solidFill>
                <a:srgbClr val="000000"/>
              </a:solidFill>
              <a:latin typeface="League Spartan"/>
              <a:ea typeface="League Spartan"/>
              <a:cs typeface="League Spartan"/>
              <a:sym typeface="League Spartan"/>
            </a:endParaRPr>
          </a:p>
        </p:txBody>
      </p:sp>
      <p:sp>
        <p:nvSpPr>
          <p:cNvPr id="100" name="Google Shape;100;p18"/>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p18"/>
          <p:cNvSpPr txBox="1"/>
          <p:nvPr/>
        </p:nvSpPr>
        <p:spPr>
          <a:xfrm>
            <a:off x="635000" y="1207700"/>
            <a:ext cx="44451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02" name="Google Shape;102;p18"/>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pic>
        <p:nvPicPr>
          <p:cNvPr id="103" name="Google Shape;103;p18"/>
          <p:cNvPicPr preferRelativeResize="0"/>
          <p:nvPr/>
        </p:nvPicPr>
        <p:blipFill>
          <a:blip r:embed="rId4">
            <a:alphaModFix/>
          </a:blip>
          <a:stretch>
            <a:fillRect/>
          </a:stretch>
        </p:blipFill>
        <p:spPr>
          <a:xfrm>
            <a:off x="128075" y="1207700"/>
            <a:ext cx="8887850" cy="39357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7"/>
        <p:cNvGrpSpPr/>
        <p:nvPr/>
      </p:nvGrpSpPr>
      <p:grpSpPr>
        <a:xfrm>
          <a:off x="0" y="0"/>
          <a:ext cx="0" cy="0"/>
          <a:chOff x="0" y="0"/>
          <a:chExt cx="0" cy="0"/>
        </a:xfrm>
      </p:grpSpPr>
      <p:sp>
        <p:nvSpPr>
          <p:cNvPr id="108" name="Google Shape;108;p19"/>
          <p:cNvSpPr txBox="1">
            <a:spLocks noGrp="1"/>
          </p:cNvSpPr>
          <p:nvPr>
            <p:ph type="title"/>
          </p:nvPr>
        </p:nvSpPr>
        <p:spPr>
          <a:xfrm>
            <a:off x="243425" y="222250"/>
            <a:ext cx="444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000000"/>
                </a:solidFill>
                <a:latin typeface="League Spartan"/>
                <a:ea typeface="League Spartan"/>
                <a:cs typeface="League Spartan"/>
                <a:sym typeface="League Spartan"/>
              </a:rPr>
              <a:t>Coding</a:t>
            </a:r>
            <a:endParaRPr sz="2400" b="1">
              <a:solidFill>
                <a:srgbClr val="000000"/>
              </a:solidFill>
              <a:latin typeface="League Spartan"/>
              <a:ea typeface="League Spartan"/>
              <a:cs typeface="League Spartan"/>
              <a:sym typeface="League Spartan"/>
            </a:endParaRPr>
          </a:p>
        </p:txBody>
      </p:sp>
      <p:sp>
        <p:nvSpPr>
          <p:cNvPr id="109" name="Google Shape;109;p19"/>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0" name="Google Shape;110;p19"/>
          <p:cNvSpPr txBox="1"/>
          <p:nvPr/>
        </p:nvSpPr>
        <p:spPr>
          <a:xfrm>
            <a:off x="635000" y="1207700"/>
            <a:ext cx="44451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1" name="Google Shape;111;p19"/>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pic>
        <p:nvPicPr>
          <p:cNvPr id="112" name="Google Shape;112;p19"/>
          <p:cNvPicPr preferRelativeResize="0"/>
          <p:nvPr/>
        </p:nvPicPr>
        <p:blipFill>
          <a:blip r:embed="rId4">
            <a:alphaModFix/>
          </a:blip>
          <a:stretch>
            <a:fillRect/>
          </a:stretch>
        </p:blipFill>
        <p:spPr>
          <a:xfrm>
            <a:off x="56675" y="882650"/>
            <a:ext cx="5067777" cy="4260850"/>
          </a:xfrm>
          <a:prstGeom prst="rect">
            <a:avLst/>
          </a:prstGeom>
          <a:noFill/>
          <a:ln>
            <a:noFill/>
          </a:ln>
        </p:spPr>
      </p:pic>
      <p:pic>
        <p:nvPicPr>
          <p:cNvPr id="113" name="Google Shape;113;p19"/>
          <p:cNvPicPr preferRelativeResize="0"/>
          <p:nvPr/>
        </p:nvPicPr>
        <p:blipFill>
          <a:blip r:embed="rId5">
            <a:alphaModFix/>
          </a:blip>
          <a:stretch>
            <a:fillRect/>
          </a:stretch>
        </p:blipFill>
        <p:spPr>
          <a:xfrm>
            <a:off x="5329750" y="882650"/>
            <a:ext cx="3731675" cy="42608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7"/>
        <p:cNvGrpSpPr/>
        <p:nvPr/>
      </p:nvGrpSpPr>
      <p:grpSpPr>
        <a:xfrm>
          <a:off x="0" y="0"/>
          <a:ext cx="0" cy="0"/>
          <a:chOff x="0" y="0"/>
          <a:chExt cx="0" cy="0"/>
        </a:xfrm>
      </p:grpSpPr>
      <p:sp>
        <p:nvSpPr>
          <p:cNvPr id="118" name="Google Shape;118;p20"/>
          <p:cNvSpPr txBox="1">
            <a:spLocks noGrp="1"/>
          </p:cNvSpPr>
          <p:nvPr>
            <p:ph type="title"/>
          </p:nvPr>
        </p:nvSpPr>
        <p:spPr>
          <a:xfrm>
            <a:off x="635000" y="635000"/>
            <a:ext cx="444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000000"/>
                </a:solidFill>
                <a:latin typeface="League Spartan"/>
                <a:ea typeface="League Spartan"/>
                <a:cs typeface="League Spartan"/>
                <a:sym typeface="League Spartan"/>
              </a:rPr>
              <a:t>Testing</a:t>
            </a:r>
            <a:endParaRPr sz="2400" b="1">
              <a:solidFill>
                <a:srgbClr val="000000"/>
              </a:solidFill>
              <a:latin typeface="League Spartan"/>
              <a:ea typeface="League Spartan"/>
              <a:cs typeface="League Spartan"/>
              <a:sym typeface="League Spartan"/>
            </a:endParaRPr>
          </a:p>
        </p:txBody>
      </p:sp>
      <p:sp>
        <p:nvSpPr>
          <p:cNvPr id="119" name="Google Shape;119;p20"/>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 name="Google Shape;120;p20"/>
          <p:cNvSpPr txBox="1"/>
          <p:nvPr/>
        </p:nvSpPr>
        <p:spPr>
          <a:xfrm>
            <a:off x="68200" y="1207700"/>
            <a:ext cx="4917300" cy="24429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r>
              <a:rPr lang="en" b="1">
                <a:latin typeface="Inter"/>
                <a:ea typeface="Inter"/>
                <a:cs typeface="Inter"/>
                <a:sym typeface="Inter"/>
              </a:rPr>
              <a:t>After the coding is complete, it's time to test  website. This includes testing for usability, accessibility, and compatibility. Usability testing involves testing the website's functionality and ease of use, while accessibility testing ensures that the website is accessible to users with disabilities. Compatibility testing ensures that the website works on different devices and browsers.</a:t>
            </a:r>
            <a:endParaRPr b="1">
              <a:latin typeface="Inter"/>
              <a:ea typeface="Inter"/>
              <a:cs typeface="Inter"/>
              <a:sym typeface="Inter"/>
            </a:endParaRPr>
          </a:p>
        </p:txBody>
      </p:sp>
      <p:pic>
        <p:nvPicPr>
          <p:cNvPr id="121" name="Google Shape;121;p20"/>
          <p:cNvPicPr preferRelativeResize="0"/>
          <p:nvPr/>
        </p:nvPicPr>
        <p:blipFill>
          <a:blip r:embed="rId3">
            <a:alphaModFix/>
          </a:blip>
          <a:stretch>
            <a:fillRect/>
          </a:stretch>
        </p:blipFill>
        <p:spPr>
          <a:xfrm>
            <a:off x="5334000" y="0"/>
            <a:ext cx="3810000" cy="5143500"/>
          </a:xfrm>
          <a:prstGeom prst="rect">
            <a:avLst/>
          </a:prstGeom>
          <a:noFill/>
          <a:ln>
            <a:noFill/>
          </a:ln>
        </p:spPr>
      </p:pic>
      <p:sp>
        <p:nvSpPr>
          <p:cNvPr id="122" name="Google Shape;122;p20"/>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4">
                  <a:extLst>
                    <a:ext uri="{A12FA001-AC4F-418D-AE19-62706E023703}">
                      <ahyp:hlinkClr xmlns:ahyp="http://schemas.microsoft.com/office/drawing/2018/hyperlinkcolor" val="tx"/>
                    </a:ext>
                  </a:extLst>
                </a:hlinkClick>
              </a:rPr>
              <a:t>Pexels</a:t>
            </a:r>
            <a:endParaRPr sz="800" u="sng">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6"/>
        <p:cNvGrpSpPr/>
        <p:nvPr/>
      </p:nvGrpSpPr>
      <p:grpSpPr>
        <a:xfrm>
          <a:off x="0" y="0"/>
          <a:ext cx="0" cy="0"/>
          <a:chOff x="0" y="0"/>
          <a:chExt cx="0" cy="0"/>
        </a:xfrm>
      </p:grpSpPr>
      <p:sp>
        <p:nvSpPr>
          <p:cNvPr id="127" name="Google Shape;127;p21"/>
          <p:cNvSpPr txBox="1">
            <a:spLocks noGrp="1"/>
          </p:cNvSpPr>
          <p:nvPr>
            <p:ph type="title"/>
          </p:nvPr>
        </p:nvSpPr>
        <p:spPr>
          <a:xfrm>
            <a:off x="635000" y="635000"/>
            <a:ext cx="444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rgbClr val="000000"/>
                </a:solidFill>
                <a:latin typeface="League Spartan"/>
                <a:ea typeface="League Spartan"/>
                <a:cs typeface="League Spartan"/>
                <a:sym typeface="League Spartan"/>
              </a:rPr>
              <a:t>Limitation and Conclusion</a:t>
            </a:r>
            <a:endParaRPr sz="2400" b="1" dirty="0">
              <a:solidFill>
                <a:srgbClr val="000000"/>
              </a:solidFill>
              <a:latin typeface="League Spartan"/>
              <a:ea typeface="League Spartan"/>
              <a:cs typeface="League Spartan"/>
              <a:sym typeface="League Spartan"/>
            </a:endParaRPr>
          </a:p>
        </p:txBody>
      </p:sp>
      <p:sp>
        <p:nvSpPr>
          <p:cNvPr id="128" name="Google Shape;128;p21"/>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 name="Google Shape;129;p21"/>
          <p:cNvSpPr txBox="1"/>
          <p:nvPr/>
        </p:nvSpPr>
        <p:spPr>
          <a:xfrm>
            <a:off x="635000" y="1307713"/>
            <a:ext cx="7960800" cy="34590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2400" dirty="0">
                <a:solidFill>
                  <a:schemeClr val="tx1"/>
                </a:solidFill>
              </a:rPr>
              <a:t>Creating a website has several limitations such as technical,  time constraints, limited functionality, compatibility issues. Despite these limitations, with careful planning and execution, it's possible to create a functional and aesthetically pleasing website that meets your goals and objectives. Remember to also prioritize website security and compatibility with different devices and browsers to ensure a positive user experience.</a:t>
            </a:r>
            <a:endParaRPr sz="2400" dirty="0">
              <a:solidFill>
                <a:schemeClr val="tx1"/>
              </a:solidFill>
            </a:endParaRPr>
          </a:p>
          <a:p>
            <a:pPr marL="0" lvl="0" indent="0" algn="l" rtl="0">
              <a:lnSpc>
                <a:spcPct val="90000"/>
              </a:lnSpc>
              <a:spcBef>
                <a:spcPts val="0"/>
              </a:spcBef>
              <a:spcAft>
                <a:spcPts val="0"/>
              </a:spcAft>
              <a:buNone/>
            </a:pPr>
            <a:endParaRPr sz="2500" b="1" dirty="0">
              <a:solidFill>
                <a:srgbClr val="374151"/>
              </a:solidFill>
            </a:endParaRPr>
          </a:p>
        </p:txBody>
      </p:sp>
      <p:sp>
        <p:nvSpPr>
          <p:cNvPr id="130" name="Google Shape;130;p21"/>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534</Words>
  <Application>Microsoft Office PowerPoint</Application>
  <PresentationFormat>On-screen Show (16:9)</PresentationFormat>
  <Paragraphs>51</Paragraphs>
  <Slides>11</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Roboto</vt:lpstr>
      <vt:lpstr>Open Sans</vt:lpstr>
      <vt:lpstr>League Spartan</vt:lpstr>
      <vt:lpstr>Inter</vt:lpstr>
      <vt:lpstr>Twentieth Century</vt:lpstr>
      <vt:lpstr>Simple Light</vt:lpstr>
      <vt:lpstr>Welcome</vt:lpstr>
      <vt:lpstr>Objective</vt:lpstr>
      <vt:lpstr>Table of Contents</vt:lpstr>
      <vt:lpstr>Acknowledgement</vt:lpstr>
      <vt:lpstr>Analysis</vt:lpstr>
      <vt:lpstr>Design</vt:lpstr>
      <vt:lpstr>Coding</vt:lpstr>
      <vt:lpstr>Testing</vt:lpstr>
      <vt:lpstr>Limitation and Conclusion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cp:lastModifiedBy>suman adhikary</cp:lastModifiedBy>
  <cp:revision>1</cp:revision>
  <dcterms:modified xsi:type="dcterms:W3CDTF">2023-04-25T09:14:33Z</dcterms:modified>
</cp:coreProperties>
</file>